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이미 우리 나라에도 SOLID 원칙을 널리 퍼트린 가수가 있었다. 이들의 목적은 결합도를 낮추는 것이었다!</a:t>
            </a:r>
          </a:p>
          <a:p>
            <a:pPr/>
          </a:p>
          <a:p>
            <a:pPr/>
            <a:r>
              <a:t>응집도 (cohesion) : 클래스나 모듈 안의 요소들이 얼마나 밀접하게 관련되어 있는지 나타냄</a:t>
            </a:r>
          </a:p>
          <a:p>
            <a:pPr/>
            <a:r>
              <a:t>결합도 (coupling) : 어떤 기능을 실행하는 데 다른 클래스나 모듈에 얼마나 의존적인지를 나타냄</a:t>
            </a:r>
          </a:p>
          <a:p>
            <a:pPr/>
            <a:r>
              <a:t>→ 궁극적으로 결합도를 낮추는 것이 목적!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추상 클래스 Singer가 있고, 이를 상속하고 있는 IU, GFriend 클래스가 있다.</a:t>
            </a:r>
          </a:p>
          <a:p>
            <a:pPr/>
            <a:r>
              <a:t>각 클래스는 인사와 노래 제목을 출력하는 기능을 가지고 있다.</a:t>
            </a:r>
          </a:p>
          <a:p>
            <a:pPr/>
            <a:r>
              <a:t>이제 이 가수들의 노래를 듣기 위해 Player라는 클래스에서 각 클래스를 호출한다.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Player 클래스는 가수 객체를 생성하고 실행한다.</a:t>
            </a:r>
          </a:p>
          <a:p>
            <a:pPr/>
            <a:r>
              <a:t>그런데 좋아하는 가수가 생기면 계속 Player 클래스를 수정해야하고 이는 OCP 위배이다.</a:t>
            </a:r>
          </a:p>
          <a:p>
            <a:pPr/>
            <a:r>
              <a:t>이를 개선하기 위해 DI 를 적용할 수 있고, 생성자 방식과 setter 방식이 있다.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 적용하기 위해 ‘생성자 방식’을 사용한다.</a:t>
            </a:r>
          </a:p>
          <a:p>
            <a:pPr/>
            <a:r>
              <a:t>이전 Player 클래스에서 Concrete Class를 선택하여 의존관계를 맺었던 것과 비교하면, 생성자에 Singer 객체를 인자로 받아서 어떤 가수가 들어오던지 상관하지 않는다.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패턴 : 되풀이되는 사건이나 물체의 형태를 지칭하는 말</a:t>
            </a:r>
          </a:p>
          <a:p>
            <a:pPr/>
            <a:r>
              <a:t>GoF(Gang of Four, 4인방)가 OOP에서 반복되는 설계 패턴을 23가지로 정리 (※ 건축학에서 건축설계에 대한 패턴을 정리한 것을 시초로 각 영역에서 관련된 설계 패턴을 구조적으로 정리한 것을 “패턴 언어” 라 지칭함)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GoF 디자인패턴은 총 23개 패턴을 생성/구조/행동 패턴 3가지로 구분한다. 이 중 초록색으로 표기된 13가지에 대해 알아보자.</a:t>
            </a:r>
          </a:p>
          <a:p>
            <a:pPr/>
            <a:br/>
            <a:r>
              <a:t>생성 패턴 : 객체 인스턴스를 생성하는 패턴</a:t>
            </a:r>
          </a:p>
          <a:p>
            <a:pPr/>
            <a:r>
              <a:t>구조 패턴 : 클래스의 객체를 더 큰 구조로 만들 수 있게 구성을 사용하는 패턴</a:t>
            </a:r>
          </a:p>
          <a:p>
            <a:pPr/>
            <a:r>
              <a:t>행동 패턴 : 클래스와 객체가 상호 작용하는 방법과 역할을 분담하는 방법을 다루는 패턴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 참조 변수(s1, s2, s3)를 출력하면 객체 고유 값이 동일한 값으로 출력되는 것을 확인할 수 있고, 이를 통해 “동일한 객체를 참조한다”는 것을 알 수 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“코드 악취를 제거하기 위한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“코드 악취를 제거하기 위한 </a:t>
            </a:r>
          </a:p>
          <a:p>
            <a:pPr/>
            <a:r>
              <a:t>선현들의 지혜를 찾아서”</a:t>
            </a:r>
          </a:p>
        </p:txBody>
      </p:sp>
      <p:sp>
        <p:nvSpPr>
          <p:cNvPr id="120" name="박 찬 호"/>
          <p:cNvSpPr txBox="1"/>
          <p:nvPr/>
        </p:nvSpPr>
        <p:spPr>
          <a:xfrm>
            <a:off x="19299146" y="10103115"/>
            <a:ext cx="2515363" cy="108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박 찬 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</a:t>
            </a:r>
            <a:r>
              <a:t>OLID</a:t>
            </a:r>
          </a:p>
        </p:txBody>
      </p:sp>
      <p:sp>
        <p:nvSpPr>
          <p:cNvPr id="152" name="SRP (Single Responsibility Principle, 단일 책임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SRP (Single Responsibility Principle, 단일 책임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</a:t>
            </a:r>
            <a:r>
              <a:t>LID</a:t>
            </a:r>
          </a:p>
        </p:txBody>
      </p:sp>
      <p:sp>
        <p:nvSpPr>
          <p:cNvPr id="155" name="OCP (Open-Closed Principle, 개방-폐쇄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OCP (Open-Closed Principle, 개방-폐쇄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SO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</a:t>
            </a:r>
            <a:r>
              <a:t>ID</a:t>
            </a:r>
          </a:p>
        </p:txBody>
      </p:sp>
      <p:sp>
        <p:nvSpPr>
          <p:cNvPr id="158" name="LSP (Liskov Substitution Principle, 리스코프 치환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LSP (Liskov Substitution Principle, 리스코프 치환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SOL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</a:t>
            </a:r>
            <a:r>
              <a:t>D</a:t>
            </a:r>
          </a:p>
        </p:txBody>
      </p:sp>
      <p:sp>
        <p:nvSpPr>
          <p:cNvPr id="161" name="ISP (Interface Segregation Principle, 인터페이스 분리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ISP (Interface Segregation Principle, 인터페이스 분리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SOLI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</a:t>
            </a:r>
          </a:p>
        </p:txBody>
      </p:sp>
      <p:sp>
        <p:nvSpPr>
          <p:cNvPr id="164" name="DIP (Dependency Inversion Principle, 의존 역전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DIP (Dependency Inversion Principle, 의존 역전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I (Dependency Injec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 (Dependency Injection)</a:t>
            </a:r>
          </a:p>
        </p:txBody>
      </p:sp>
      <p:sp>
        <p:nvSpPr>
          <p:cNvPr id="167" name="정의: 필요한 객체를 직접 생성하지 않고 “클래스 외부에서 넣어주는 방식”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30000"/>
              </a:lnSpc>
              <a:defRPr sz="4000"/>
            </a:pPr>
            <a:r>
              <a:t>정의: 필요한 객체를 직접 생성하지 않고 </a:t>
            </a:r>
            <a:r>
              <a:rPr b="1"/>
              <a:t>“클래스 외부에서 넣어주는 방식”</a:t>
            </a:r>
          </a:p>
          <a:p>
            <a:pPr>
              <a:lnSpc>
                <a:spcPct val="30000"/>
              </a:lnSpc>
              <a:defRPr sz="4000"/>
            </a:pPr>
            <a:r>
              <a:t>Concrete class를 직접 사용해서 객체를 생성 → DIP 위배, OCP 위배 (변경시마다 수정해야 함)</a:t>
            </a:r>
          </a:p>
          <a:p>
            <a:pPr>
              <a:lnSpc>
                <a:spcPct val="30000"/>
              </a:lnSpc>
              <a:defRPr sz="4000"/>
            </a:pPr>
            <a:r>
              <a:t>DI 구현 방법</a:t>
            </a:r>
          </a:p>
          <a:p>
            <a:pPr lvl="1">
              <a:lnSpc>
                <a:spcPct val="30000"/>
              </a:lnSpc>
              <a:defRPr sz="4000"/>
            </a:pPr>
            <a:r>
              <a:t>생성자 방식</a:t>
            </a:r>
          </a:p>
          <a:p>
            <a:pPr lvl="1">
              <a:lnSpc>
                <a:spcPct val="30000"/>
              </a:lnSpc>
              <a:defRPr sz="4000"/>
            </a:pPr>
            <a:r>
              <a:t>setter 방식</a:t>
            </a:r>
          </a:p>
          <a:p>
            <a:pPr lvl="2">
              <a:lnSpc>
                <a:spcPct val="30000"/>
              </a:lnSpc>
              <a:defRPr sz="4000"/>
            </a:pPr>
            <a:r>
              <a:t>생성자 방식을 적용하기 위해서는 의존 객체가 먼저 생성되어 있어야 함</a:t>
            </a:r>
          </a:p>
          <a:p>
            <a:pPr lvl="2">
              <a:defRPr sz="4000"/>
            </a:pPr>
            <a:r>
              <a:t>setter 방식은 객체를 생성한 뒤 의존 객체를 주입하게 되며, 의존 객체를 설정하지 못한 상태에서 객체를 사용하게 될 수 있고, 이 경우 NPE 가 발생할 수 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I (Dependency Injec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 (Dependency Injection)</a:t>
            </a:r>
          </a:p>
        </p:txBody>
      </p:sp>
      <p:pic>
        <p:nvPicPr>
          <p:cNvPr id="17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47" y="3831804"/>
            <a:ext cx="12944498" cy="7830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26887" y="6535038"/>
            <a:ext cx="12106990" cy="7191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8129" y="2366518"/>
            <a:ext cx="11270594" cy="4039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I (Dependency Injec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 (Dependency Injection)</a:t>
            </a:r>
          </a:p>
        </p:txBody>
      </p:sp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8764" y="3406802"/>
            <a:ext cx="13886472" cy="8288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45166" y="5963853"/>
            <a:ext cx="8403079" cy="3566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DI (Dependency Injec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 (Dependency Injection)</a:t>
            </a:r>
          </a:p>
        </p:txBody>
      </p:sp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263" y="3328241"/>
            <a:ext cx="9058875" cy="8121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31346" y="4325827"/>
            <a:ext cx="9505020" cy="6126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esign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</a:t>
            </a:r>
          </a:p>
        </p:txBody>
      </p:sp>
      <p:pic>
        <p:nvPicPr>
          <p:cNvPr id="189" name="Pattern-Logos.jpg" descr="Pattern-Logo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7241" y="3287036"/>
            <a:ext cx="14989518" cy="7494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목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목차</a:t>
            </a:r>
          </a:p>
        </p:txBody>
      </p:sp>
      <p:sp>
        <p:nvSpPr>
          <p:cNvPr id="123" name="객체지향 특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  <a:p>
            <a:pPr/>
            <a:r>
              <a:t>객체지향 설계원칙 - SOLID</a:t>
            </a:r>
          </a:p>
          <a:p>
            <a:pPr/>
            <a:r>
              <a:t>Design 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esign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</a:t>
            </a:r>
          </a:p>
        </p:txBody>
      </p:sp>
      <p:graphicFrame>
        <p:nvGraphicFramePr>
          <p:cNvPr id="194" name="표"/>
          <p:cNvGraphicFramePr/>
          <p:nvPr/>
        </p:nvGraphicFramePr>
        <p:xfrm>
          <a:off x="3350832" y="3105149"/>
          <a:ext cx="17695036" cy="9296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5894111"/>
                <a:gridCol w="5894111"/>
                <a:gridCol w="5894111"/>
              </a:tblGrid>
              <a:tr h="77364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생성(Creational)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구조(Structural)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행동(Behavioral)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싱글톤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프록시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스트레이티지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팩토리 메서드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퍼사드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스테이트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추상 팩토리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어댑터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옵저버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프로토타입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컴퍼지트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템플릿 메서드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빌더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데코레이터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이터레이터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브릿지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커맨드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플라이웨이트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비지터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인터프리터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메멘토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책임연쇄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미디에이터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esign Pattern - 생성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생성 패턴</a:t>
            </a:r>
          </a:p>
        </p:txBody>
      </p:sp>
      <p:sp>
        <p:nvSpPr>
          <p:cNvPr id="199" name="• 싱글톤 패턴 (Singleton Pattern)"/>
          <p:cNvSpPr txBox="1"/>
          <p:nvPr/>
        </p:nvSpPr>
        <p:spPr>
          <a:xfrm>
            <a:off x="1269805" y="2678203"/>
            <a:ext cx="11084815" cy="108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• 싱글톤 패턴 (Singleton Pattern)</a:t>
            </a:r>
          </a:p>
        </p:txBody>
      </p:sp>
      <p:sp>
        <p:nvSpPr>
          <p:cNvPr id="200" name="정의 : 클래스의 인스턴스가 ‘1개’만 생성되도록 ‘보장’하는 디자인 패턴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 클래스의 인스턴스가 ‘1개’만 생성되도록 ‘보장’하는 디자인 패턴</a:t>
            </a:r>
          </a:p>
          <a:p>
            <a:pPr>
              <a:lnSpc>
                <a:spcPct val="30000"/>
              </a:lnSpc>
              <a:defRPr sz="4000"/>
            </a:pPr>
            <a:r>
              <a:t>when? 불필요한 리소스 낭비하지 않지 않기 위함! (ex. DB 커넥션 풀, 쓰레드 풀 , … )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생성자를 private 으로 지정하여 외부에서 new 키워드로 인스턴스 생성 불가하도록 지정</a:t>
            </a:r>
          </a:p>
          <a:p>
            <a:pPr lvl="1">
              <a:lnSpc>
                <a:spcPct val="30000"/>
              </a:lnSpc>
              <a:defRPr sz="4000"/>
            </a:pPr>
            <a:r>
              <a:t>getInstance : 언제나 동일한 인스턴스를 반환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0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099" y="3736643"/>
            <a:ext cx="3699023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esign Pattern - 생성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생성 패턴</a:t>
            </a:r>
          </a:p>
        </p:txBody>
      </p:sp>
      <p:pic>
        <p:nvPicPr>
          <p:cNvPr id="20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250" y="2723601"/>
            <a:ext cx="11927133" cy="9426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1374" y="3819259"/>
            <a:ext cx="12650371" cy="5486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스크린샷 2022-06-27 오전 12.46.22.png" descr="스크린샷 2022-06-27 오전 12.46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12904" y="11157708"/>
            <a:ext cx="10979063" cy="1849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Design Pattern - 생성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생성 패턴</a:t>
            </a:r>
          </a:p>
        </p:txBody>
      </p:sp>
      <p:sp>
        <p:nvSpPr>
          <p:cNvPr id="211" name="• 팩토리 메서드 패턴 (Factory Method Pattern)"/>
          <p:cNvSpPr txBox="1"/>
          <p:nvPr/>
        </p:nvSpPr>
        <p:spPr>
          <a:xfrm>
            <a:off x="1270393" y="2658440"/>
            <a:ext cx="15589759" cy="1082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• 팩토리 메서드 패턴 (Factory Method Pattern)</a:t>
            </a:r>
          </a:p>
        </p:txBody>
      </p:sp>
      <p:sp>
        <p:nvSpPr>
          <p:cNvPr id="212" name="정의 : oooooooo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 oooooooo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1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esign Pattern - 생성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생성 패턴</a:t>
            </a:r>
          </a:p>
        </p:txBody>
      </p:sp>
      <p:grpSp>
        <p:nvGrpSpPr>
          <p:cNvPr id="218" name="• 추상 팩토리 패턴 (Abstract Factory Pattern)"/>
          <p:cNvGrpSpPr/>
          <p:nvPr/>
        </p:nvGrpSpPr>
        <p:grpSpPr>
          <a:xfrm>
            <a:off x="1177943" y="2556840"/>
            <a:ext cx="15458440" cy="1285747"/>
            <a:chOff x="0" y="0"/>
            <a:chExt cx="15458439" cy="1285746"/>
          </a:xfrm>
        </p:grpSpPr>
        <p:sp>
          <p:nvSpPr>
            <p:cNvPr id="217" name="• 추상 팩토리 패턴 (Abstract Factory Pattern)"/>
            <p:cNvSpPr txBox="1"/>
            <p:nvPr/>
          </p:nvSpPr>
          <p:spPr>
            <a:xfrm>
              <a:off x="50800" y="50799"/>
              <a:ext cx="15356840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추상 팩토리 패턴 (Abstract Factory Pattern)</a:t>
              </a:r>
            </a:p>
          </p:txBody>
        </p:sp>
        <p:pic>
          <p:nvPicPr>
            <p:cNvPr id="216" name="• 추상 팩토리 패턴 (Abstract Factory Pattern) • 추상 팩토리 패턴 (Abstract Factory Pattern)" descr="• 추상 팩토리 패턴 (Abstract Factory Pattern) • 추상 팩토리 패턴 (Abstract Factory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5458440" cy="1285748"/>
            </a:xfrm>
            <a:prstGeom prst="rect">
              <a:avLst/>
            </a:prstGeom>
            <a:effectLst/>
          </p:spPr>
        </p:pic>
      </p:grpSp>
      <p:sp>
        <p:nvSpPr>
          <p:cNvPr id="219" name="정의 : oooooooo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 oooooooo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2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esign Pattern - 구조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구조 패턴</a:t>
            </a:r>
          </a:p>
        </p:txBody>
      </p:sp>
      <p:grpSp>
        <p:nvGrpSpPr>
          <p:cNvPr id="225" name="• 프록시 패턴 (Proxy Pattern)"/>
          <p:cNvGrpSpPr/>
          <p:nvPr/>
        </p:nvGrpSpPr>
        <p:grpSpPr>
          <a:xfrm>
            <a:off x="1179753" y="2556840"/>
            <a:ext cx="9920987" cy="1285747"/>
            <a:chOff x="0" y="0"/>
            <a:chExt cx="9920985" cy="1285746"/>
          </a:xfrm>
        </p:grpSpPr>
        <p:sp>
          <p:nvSpPr>
            <p:cNvPr id="224" name="• 프록시 패턴 (Proxy Pattern)"/>
            <p:cNvSpPr txBox="1"/>
            <p:nvPr/>
          </p:nvSpPr>
          <p:spPr>
            <a:xfrm>
              <a:off x="50800" y="50799"/>
              <a:ext cx="9819386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프록시 패턴 (Proxy Pattern)</a:t>
              </a:r>
            </a:p>
          </p:txBody>
        </p:sp>
        <p:pic>
          <p:nvPicPr>
            <p:cNvPr id="223" name="• 프록시 패턴 (Proxy Pattern) • 프록시 패턴 (Proxy Pattern)" descr="• 프록시 패턴 (Proxy Pattern) • 프록시 패턴 (Proxy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9920986" cy="1285748"/>
            </a:xfrm>
            <a:prstGeom prst="rect">
              <a:avLst/>
            </a:prstGeom>
            <a:effectLst/>
          </p:spPr>
        </p:pic>
      </p:grpSp>
      <p:sp>
        <p:nvSpPr>
          <p:cNvPr id="226" name="정의 : 제어의 흐름을 변경하거나 별도의 로직 처리를 목적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 제어의 흐름을 변경하거나 별도의 로직 처리를 목적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2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esign Pattern - 구조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구조 패턴</a:t>
            </a:r>
          </a:p>
        </p:txBody>
      </p:sp>
      <p:grpSp>
        <p:nvGrpSpPr>
          <p:cNvPr id="232" name="• 퍼사드 패턴 (Facade Pattern)"/>
          <p:cNvGrpSpPr/>
          <p:nvPr/>
        </p:nvGrpSpPr>
        <p:grpSpPr>
          <a:xfrm>
            <a:off x="1272132" y="2556840"/>
            <a:ext cx="10526777" cy="1285747"/>
            <a:chOff x="0" y="0"/>
            <a:chExt cx="10526776" cy="1285746"/>
          </a:xfrm>
        </p:grpSpPr>
        <p:sp>
          <p:nvSpPr>
            <p:cNvPr id="231" name="• 퍼사드 패턴 (Facade Pattern)"/>
            <p:cNvSpPr txBox="1"/>
            <p:nvPr/>
          </p:nvSpPr>
          <p:spPr>
            <a:xfrm>
              <a:off x="50799" y="50799"/>
              <a:ext cx="10425178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퍼사드 패턴 (Facade Pattern)</a:t>
              </a:r>
            </a:p>
          </p:txBody>
        </p:sp>
        <p:pic>
          <p:nvPicPr>
            <p:cNvPr id="230" name="• 퍼사드 패턴 (Facade Pattern) • 퍼사드 패턴 (Facade Pattern)" descr="• 퍼사드 패턴 (Facade Pattern) • 퍼사드 패턴 (Facade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0526778" cy="1285748"/>
            </a:xfrm>
            <a:prstGeom prst="rect">
              <a:avLst/>
            </a:prstGeom>
            <a:effectLst/>
          </p:spPr>
        </p:pic>
      </p:grpSp>
      <p:sp>
        <p:nvSpPr>
          <p:cNvPr id="233" name="정의 :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esign Pattern - 구조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구조 패턴</a:t>
            </a:r>
          </a:p>
        </p:txBody>
      </p:sp>
      <p:grpSp>
        <p:nvGrpSpPr>
          <p:cNvPr id="239" name="• 어댑터 패턴 (Adaptor Pattern)"/>
          <p:cNvGrpSpPr/>
          <p:nvPr/>
        </p:nvGrpSpPr>
        <p:grpSpPr>
          <a:xfrm>
            <a:off x="1263841" y="2556840"/>
            <a:ext cx="10780523" cy="1285747"/>
            <a:chOff x="0" y="0"/>
            <a:chExt cx="10780521" cy="1285746"/>
          </a:xfrm>
        </p:grpSpPr>
        <p:sp>
          <p:nvSpPr>
            <p:cNvPr id="238" name="• 어댑터 패턴 (Adaptor Pattern)"/>
            <p:cNvSpPr txBox="1"/>
            <p:nvPr/>
          </p:nvSpPr>
          <p:spPr>
            <a:xfrm>
              <a:off x="50800" y="50799"/>
              <a:ext cx="10678922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어댑터 패턴 (Adaptor Pattern)</a:t>
              </a:r>
            </a:p>
          </p:txBody>
        </p:sp>
        <p:pic>
          <p:nvPicPr>
            <p:cNvPr id="237" name="• 어댑터 패턴 (Adaptor Pattern) • 어댑터 패턴 (Adaptor Pattern)" descr="• 어댑터 패턴 (Adaptor Pattern) • 어댑터 패턴 (Adaptor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0780522" cy="1285748"/>
            </a:xfrm>
            <a:prstGeom prst="rect">
              <a:avLst/>
            </a:prstGeom>
            <a:effectLst/>
          </p:spPr>
        </p:pic>
      </p:grpSp>
      <p:sp>
        <p:nvSpPr>
          <p:cNvPr id="240" name="정의 :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4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esign Pattern - 구조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구조 패턴</a:t>
            </a:r>
          </a:p>
        </p:txBody>
      </p:sp>
      <p:grpSp>
        <p:nvGrpSpPr>
          <p:cNvPr id="246" name="• 컴퍼지트 패턴 (Composite Pattern)"/>
          <p:cNvGrpSpPr/>
          <p:nvPr/>
        </p:nvGrpSpPr>
        <p:grpSpPr>
          <a:xfrm>
            <a:off x="1262906" y="2556840"/>
            <a:ext cx="12482070" cy="1285747"/>
            <a:chOff x="0" y="0"/>
            <a:chExt cx="12482068" cy="1285746"/>
          </a:xfrm>
        </p:grpSpPr>
        <p:sp>
          <p:nvSpPr>
            <p:cNvPr id="245" name="• 컴퍼지트 패턴 (Composite Pattern)"/>
            <p:cNvSpPr txBox="1"/>
            <p:nvPr/>
          </p:nvSpPr>
          <p:spPr>
            <a:xfrm>
              <a:off x="50799" y="50799"/>
              <a:ext cx="12380470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컴퍼지트 패턴 (Composite Pattern)</a:t>
              </a:r>
            </a:p>
          </p:txBody>
        </p:sp>
        <p:pic>
          <p:nvPicPr>
            <p:cNvPr id="244" name="• 컴퍼지트 패턴 (Composite Pattern) • 컴퍼지트 패턴 (Composite Pattern)" descr="• 컴퍼지트 패턴 (Composite Pattern) • 컴퍼지트 패턴 (Composite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2482070" cy="1285748"/>
            </a:xfrm>
            <a:prstGeom prst="rect">
              <a:avLst/>
            </a:prstGeom>
            <a:effectLst/>
          </p:spPr>
        </p:pic>
      </p:grpSp>
      <p:sp>
        <p:nvSpPr>
          <p:cNvPr id="247" name="정의 :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4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Design Pattern - 구조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구조 패턴</a:t>
            </a:r>
          </a:p>
        </p:txBody>
      </p:sp>
      <p:grpSp>
        <p:nvGrpSpPr>
          <p:cNvPr id="253" name="• 데코레이터 패턴 (Decorator Pattern)"/>
          <p:cNvGrpSpPr/>
          <p:nvPr/>
        </p:nvGrpSpPr>
        <p:grpSpPr>
          <a:xfrm>
            <a:off x="1278044" y="2556840"/>
            <a:ext cx="12847067" cy="1285747"/>
            <a:chOff x="0" y="0"/>
            <a:chExt cx="12847066" cy="1285746"/>
          </a:xfrm>
        </p:grpSpPr>
        <p:sp>
          <p:nvSpPr>
            <p:cNvPr id="252" name="• 데코레이터 패턴 (Decorator Pattern)"/>
            <p:cNvSpPr txBox="1"/>
            <p:nvPr/>
          </p:nvSpPr>
          <p:spPr>
            <a:xfrm>
              <a:off x="50799" y="50799"/>
              <a:ext cx="12745468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데코레이터 패턴 (Decorator Pattern)</a:t>
              </a:r>
            </a:p>
          </p:txBody>
        </p:sp>
        <p:pic>
          <p:nvPicPr>
            <p:cNvPr id="251" name="• 데코레이터 패턴 (Decorator Pattern) • 데코레이터 패턴 (Decorator Pattern)" descr="• 데코레이터 패턴 (Decorator Pattern) • 데코레이터 패턴 (Decorator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2847068" cy="1285748"/>
            </a:xfrm>
            <a:prstGeom prst="rect">
              <a:avLst/>
            </a:prstGeom>
            <a:effectLst/>
          </p:spPr>
        </p:pic>
      </p:grpSp>
      <p:sp>
        <p:nvSpPr>
          <p:cNvPr id="254" name="정의 :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5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pic>
        <p:nvPicPr>
          <p:cNvPr id="12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2454" y="3714750"/>
            <a:ext cx="9156701" cy="628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7610" y="3591230"/>
            <a:ext cx="9802762" cy="6533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Design Pattern - 행동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행동 패턴</a:t>
            </a:r>
          </a:p>
        </p:txBody>
      </p:sp>
      <p:grpSp>
        <p:nvGrpSpPr>
          <p:cNvPr id="260" name="• 전략 패턴 (Strategy Pattern)"/>
          <p:cNvGrpSpPr/>
          <p:nvPr/>
        </p:nvGrpSpPr>
        <p:grpSpPr>
          <a:xfrm>
            <a:off x="1166413" y="2556840"/>
            <a:ext cx="10263887" cy="1285747"/>
            <a:chOff x="0" y="0"/>
            <a:chExt cx="10263885" cy="1285746"/>
          </a:xfrm>
        </p:grpSpPr>
        <p:sp>
          <p:nvSpPr>
            <p:cNvPr id="259" name="• 전략 패턴 (Strategy Pattern)"/>
            <p:cNvSpPr txBox="1"/>
            <p:nvPr/>
          </p:nvSpPr>
          <p:spPr>
            <a:xfrm>
              <a:off x="50800" y="50799"/>
              <a:ext cx="10162286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전략 패턴 (Strategy Pattern)</a:t>
              </a:r>
            </a:p>
          </p:txBody>
        </p:sp>
        <p:pic>
          <p:nvPicPr>
            <p:cNvPr id="258" name="• 전략 패턴 (Strategy Pattern) • 전략 패턴 (Strategy Pattern)" descr="• 전략 패턴 (Strategy Pattern) • 전략 패턴 (Strategy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0263886" cy="1285748"/>
            </a:xfrm>
            <a:prstGeom prst="rect">
              <a:avLst/>
            </a:prstGeom>
            <a:effectLst/>
          </p:spPr>
        </p:pic>
      </p:grpSp>
      <p:sp>
        <p:nvSpPr>
          <p:cNvPr id="261" name="정의 : 제어의 흐름을 변경하거나 별도의 로직 처리를 목적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 제어의 흐름을 변경하거나 별도의 로직 처리를 목적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6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esign Pattern - 행동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행동 패턴</a:t>
            </a:r>
          </a:p>
        </p:txBody>
      </p:sp>
      <p:grpSp>
        <p:nvGrpSpPr>
          <p:cNvPr id="267" name="• 상태 패턴 (State Pattern)"/>
          <p:cNvGrpSpPr/>
          <p:nvPr/>
        </p:nvGrpSpPr>
        <p:grpSpPr>
          <a:xfrm>
            <a:off x="1172005" y="2556840"/>
            <a:ext cx="9106409" cy="1285747"/>
            <a:chOff x="0" y="0"/>
            <a:chExt cx="9106407" cy="1285746"/>
          </a:xfrm>
        </p:grpSpPr>
        <p:sp>
          <p:nvSpPr>
            <p:cNvPr id="266" name="• 상태 패턴 (State Pattern)"/>
            <p:cNvSpPr txBox="1"/>
            <p:nvPr/>
          </p:nvSpPr>
          <p:spPr>
            <a:xfrm>
              <a:off x="50800" y="50799"/>
              <a:ext cx="9004808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상태 패턴 (State Pattern)</a:t>
              </a:r>
            </a:p>
          </p:txBody>
        </p:sp>
        <p:pic>
          <p:nvPicPr>
            <p:cNvPr id="265" name="• 상태 패턴 (State Pattern) • 상태 패턴 (State Pattern)" descr="• 상태 패턴 (State Pattern) • 상태 패턴 (State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9106408" cy="1285748"/>
            </a:xfrm>
            <a:prstGeom prst="rect">
              <a:avLst/>
            </a:prstGeom>
            <a:effectLst/>
          </p:spPr>
        </p:pic>
      </p:grpSp>
      <p:sp>
        <p:nvSpPr>
          <p:cNvPr id="268" name="정의 :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6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Design Pattern - 행동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행동 패턴</a:t>
            </a:r>
          </a:p>
        </p:txBody>
      </p:sp>
      <p:grpSp>
        <p:nvGrpSpPr>
          <p:cNvPr id="274" name="• 옵저버 패턴 (Observer Pattern)"/>
          <p:cNvGrpSpPr/>
          <p:nvPr/>
        </p:nvGrpSpPr>
        <p:grpSpPr>
          <a:xfrm>
            <a:off x="1275883" y="2556840"/>
            <a:ext cx="11191241" cy="1285747"/>
            <a:chOff x="0" y="0"/>
            <a:chExt cx="11191240" cy="1285746"/>
          </a:xfrm>
        </p:grpSpPr>
        <p:sp>
          <p:nvSpPr>
            <p:cNvPr id="273" name="• 옵저버 패턴 (Observer Pattern)"/>
            <p:cNvSpPr txBox="1"/>
            <p:nvPr/>
          </p:nvSpPr>
          <p:spPr>
            <a:xfrm>
              <a:off x="50799" y="50799"/>
              <a:ext cx="11089642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옵저버 패턴 (Observer Pattern)</a:t>
              </a:r>
            </a:p>
          </p:txBody>
        </p:sp>
        <p:pic>
          <p:nvPicPr>
            <p:cNvPr id="272" name="• 옵저버 패턴 (Observer Pattern) • 옵저버 패턴 (Observer Pattern)" descr="• 옵저버 패턴 (Observer Pattern) • 옵저버 패턴 (Observer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1191242" cy="1285748"/>
            </a:xfrm>
            <a:prstGeom prst="rect">
              <a:avLst/>
            </a:prstGeom>
            <a:effectLst/>
          </p:spPr>
        </p:pic>
      </p:grpSp>
      <p:sp>
        <p:nvSpPr>
          <p:cNvPr id="275" name="정의 :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7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sign Pattern - 행동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행동 패턴</a:t>
            </a:r>
          </a:p>
        </p:txBody>
      </p:sp>
      <p:grpSp>
        <p:nvGrpSpPr>
          <p:cNvPr id="281" name="• 템플릿 메서드 패턴 (Template Method Pattern)"/>
          <p:cNvGrpSpPr/>
          <p:nvPr/>
        </p:nvGrpSpPr>
        <p:grpSpPr>
          <a:xfrm>
            <a:off x="1263506" y="2556840"/>
            <a:ext cx="16354553" cy="1285747"/>
            <a:chOff x="0" y="0"/>
            <a:chExt cx="16354552" cy="1285746"/>
          </a:xfrm>
        </p:grpSpPr>
        <p:sp>
          <p:nvSpPr>
            <p:cNvPr id="280" name="• 템플릿 메서드 패턴 (Template Method Pattern)"/>
            <p:cNvSpPr txBox="1"/>
            <p:nvPr/>
          </p:nvSpPr>
          <p:spPr>
            <a:xfrm>
              <a:off x="50799" y="50799"/>
              <a:ext cx="16252954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템플릿 메서드 패턴 (Template Method Pattern)</a:t>
              </a:r>
            </a:p>
          </p:txBody>
        </p:sp>
        <p:pic>
          <p:nvPicPr>
            <p:cNvPr id="279" name="• 템플릿 메서드 패턴 (Template Method Pattern) • 템플릿 메서드 패턴 (Template Method Pattern)" descr="• 템플릿 메서드 패턴 (Template Method Pattern) • 템플릿 메서드 패턴 (Template Method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6354554" cy="1285748"/>
            </a:xfrm>
            <a:prstGeom prst="rect">
              <a:avLst/>
            </a:prstGeom>
            <a:effectLst/>
          </p:spPr>
        </p:pic>
      </p:grpSp>
      <p:sp>
        <p:nvSpPr>
          <p:cNvPr id="282" name="정의 :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8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Design Pattern - 행동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행동 패턴</a:t>
            </a:r>
          </a:p>
        </p:txBody>
      </p:sp>
      <p:grpSp>
        <p:nvGrpSpPr>
          <p:cNvPr id="288" name="• 이터레이터 패턴 (Iterator Pattern)"/>
          <p:cNvGrpSpPr/>
          <p:nvPr/>
        </p:nvGrpSpPr>
        <p:grpSpPr>
          <a:xfrm>
            <a:off x="1271251" y="2556840"/>
            <a:ext cx="11872469" cy="1285747"/>
            <a:chOff x="0" y="0"/>
            <a:chExt cx="11872468" cy="1285746"/>
          </a:xfrm>
        </p:grpSpPr>
        <p:sp>
          <p:nvSpPr>
            <p:cNvPr id="287" name="• 이터레이터 패턴 (Iterator Pattern)"/>
            <p:cNvSpPr txBox="1"/>
            <p:nvPr/>
          </p:nvSpPr>
          <p:spPr>
            <a:xfrm>
              <a:off x="50799" y="50799"/>
              <a:ext cx="11770870" cy="118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• 이터레이터 패턴 (Iterator Pattern)</a:t>
              </a:r>
            </a:p>
          </p:txBody>
        </p:sp>
        <p:pic>
          <p:nvPicPr>
            <p:cNvPr id="286" name="• 이터레이터 패턴 (Iterator Pattern) • 이터레이터 패턴 (Iterator Pattern)" descr="• 이터레이터 패턴 (Iterator Pattern) • 이터레이터 패턴 (Iterator Pattern)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11872470" cy="1285748"/>
            </a:xfrm>
            <a:prstGeom prst="rect">
              <a:avLst/>
            </a:prstGeom>
            <a:effectLst/>
          </p:spPr>
        </p:pic>
      </p:grpSp>
      <p:sp>
        <p:nvSpPr>
          <p:cNvPr id="289" name="정의 :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9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30" name="캡! 상추다!"/>
          <p:cNvSpPr txBox="1"/>
          <p:nvPr/>
        </p:nvSpPr>
        <p:spPr>
          <a:xfrm>
            <a:off x="6681469" y="4102917"/>
            <a:ext cx="11021061" cy="3337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/>
            </a:lvl1pPr>
          </a:lstStyle>
          <a:p>
            <a:pPr/>
            <a:r>
              <a:t>캡! 상추다!</a:t>
            </a:r>
          </a:p>
        </p:txBody>
      </p:sp>
      <p:sp>
        <p:nvSpPr>
          <p:cNvPr id="131" name="캡슐화 / 상속 / 추상화 / 다형성"/>
          <p:cNvSpPr txBox="1"/>
          <p:nvPr/>
        </p:nvSpPr>
        <p:spPr>
          <a:xfrm>
            <a:off x="6813960" y="8901790"/>
            <a:ext cx="11045445" cy="122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캡슐화 / 상속 / 추상화 / 다형성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34" name="캡슐화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캡슐화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37" name="상속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상속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40" name="추상화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추상화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43" name="다형성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다형성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SOLID</a:t>
            </a:r>
          </a:p>
        </p:txBody>
      </p:sp>
      <p:pic>
        <p:nvPicPr>
          <p:cNvPr id="146" name="5402.jpg" descr="54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5536" y="3172822"/>
            <a:ext cx="8741062" cy="86886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응집도 ↑…"/>
          <p:cNvSpPr txBox="1"/>
          <p:nvPr/>
        </p:nvSpPr>
        <p:spPr>
          <a:xfrm>
            <a:off x="19128670" y="6136247"/>
            <a:ext cx="2854191" cy="2085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응집도 ↑</a:t>
            </a:r>
          </a:p>
          <a:p>
            <a:pPr/>
            <a:r>
              <a:t>결합도 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